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  <p:embeddedFont>
      <p:font typeface="Asap" panose="020B0604020202020204" charset="0"/>
      <p:regular r:id="rId12"/>
    </p:embeddedFont>
    <p:embeddedFont>
      <p:font typeface="Asap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4421" y="-5494439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98674" y="-2123481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443297" y="7829550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87257" y="1924819"/>
            <a:ext cx="6905074" cy="6437362"/>
          </a:xfrm>
          <a:custGeom>
            <a:avLst/>
            <a:gdLst/>
            <a:ahLst/>
            <a:cxnLst/>
            <a:rect l="l" t="t" r="r" b="b"/>
            <a:pathLst>
              <a:path w="6905074" h="6437362">
                <a:moveTo>
                  <a:pt x="0" y="0"/>
                </a:moveTo>
                <a:lnTo>
                  <a:pt x="6905074" y="0"/>
                </a:lnTo>
                <a:lnTo>
                  <a:pt x="6905074" y="6437362"/>
                </a:lnTo>
                <a:lnTo>
                  <a:pt x="0" y="6437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4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907" y="2366971"/>
            <a:ext cx="10315050" cy="5553058"/>
            <a:chOff x="0" y="0"/>
            <a:chExt cx="13753400" cy="7404077"/>
          </a:xfrm>
        </p:grpSpPr>
        <p:sp>
          <p:nvSpPr>
            <p:cNvPr id="7" name="TextBox 7"/>
            <p:cNvSpPr txBox="1"/>
            <p:nvPr/>
          </p:nvSpPr>
          <p:spPr>
            <a:xfrm>
              <a:off x="134600" y="-28575"/>
              <a:ext cx="13484200" cy="5692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b="1">
                  <a:solidFill>
                    <a:srgbClr val="EBEAF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FACE  RECOGNITION</a:t>
              </a:r>
            </a:p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7EBEB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13227"/>
              <a:ext cx="13753400" cy="1873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1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47EBEB"/>
                  </a:solidFill>
                  <a:latin typeface="Asap"/>
                  <a:ea typeface="Asap"/>
                  <a:cs typeface="Asap"/>
                  <a:sym typeface="Asap"/>
                </a:rPr>
                <a:t>Real-time face recognition using OpenCV and Deep Learning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86005" y="6886552"/>
              <a:ext cx="8581390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-- BY KOMAL PATANKAR &amp; RUTUJA SONWANE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730950" y="-175526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2250" y="792619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1900" y="952900"/>
            <a:ext cx="152442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WHAT IS OpenCV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5825" y="1361770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06625" y="13617700"/>
            <a:ext cx="5475150" cy="7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You can describe the topic of the section here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29888" y="3309275"/>
            <a:ext cx="1345030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OpenCV, short for </a:t>
            </a:r>
            <a:r>
              <a:rPr lang="en-US" sz="3399" b="1">
                <a:solidFill>
                  <a:srgbClr val="EBEAF3"/>
                </a:solidFill>
                <a:latin typeface="Asap Bold"/>
                <a:ea typeface="Asap Bold"/>
                <a:cs typeface="Asap Bold"/>
                <a:sym typeface="Asap Bold"/>
              </a:rPr>
              <a:t>Open Source Computer Vision Library.</a:t>
            </a:r>
          </a:p>
          <a:p>
            <a:pPr algn="l">
              <a:lnSpc>
                <a:spcPts val="4079"/>
              </a:lnSpc>
            </a:pPr>
            <a:endParaRPr lang="en-US" sz="3399" b="1">
              <a:solidFill>
                <a:srgbClr val="EBEAF3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29888" y="5432300"/>
            <a:ext cx="1512517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Offers operations for reading, writing, and </a:t>
            </a:r>
            <a:r>
              <a:rPr lang="en-US" sz="3399" b="1">
                <a:solidFill>
                  <a:srgbClr val="EBEAF3"/>
                </a:solidFill>
                <a:latin typeface="Asap Bold"/>
                <a:ea typeface="Asap Bold"/>
                <a:cs typeface="Asap Bold"/>
                <a:sym typeface="Asap Bold"/>
              </a:rPr>
              <a:t>transforming images </a:t>
            </a: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and video files.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29888" y="4377633"/>
            <a:ext cx="140362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 b="1">
                <a:solidFill>
                  <a:srgbClr val="EBEAF3"/>
                </a:solidFill>
                <a:latin typeface="Asap Bold"/>
                <a:ea typeface="Asap Bold"/>
                <a:cs typeface="Asap Bold"/>
                <a:sym typeface="Asap Bold"/>
              </a:rPr>
              <a:t>Supports multiple programming languages</a:t>
            </a: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, such as C++, Python, and Java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9888" y="6415325"/>
            <a:ext cx="155581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Provides</a:t>
            </a:r>
            <a:r>
              <a:rPr lang="en-US" sz="3399" b="1">
                <a:solidFill>
                  <a:srgbClr val="EBEAF3"/>
                </a:solidFill>
                <a:latin typeface="Asap Bold"/>
                <a:ea typeface="Asap Bold"/>
                <a:cs typeface="Asap Bold"/>
                <a:sym typeface="Asap Bold"/>
              </a:rPr>
              <a:t> tools for image classification, object detection</a:t>
            </a: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, and 3D reconstruction.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112" y="3153670"/>
            <a:ext cx="12223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67325"/>
            <a:ext cx="12223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10050"/>
            <a:ext cx="12223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112" y="6246456"/>
            <a:ext cx="12223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112" y="7225587"/>
            <a:ext cx="122232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29888" y="7423700"/>
            <a:ext cx="155581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Face recognition, motion tracking, augmented reality, gesture recognition,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5210" y="7402204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294148" y="-1987382"/>
            <a:ext cx="18288006" cy="6304362"/>
          </a:xfrm>
          <a:custGeom>
            <a:avLst/>
            <a:gdLst/>
            <a:ahLst/>
            <a:cxnLst/>
            <a:rect l="l" t="t" r="r" b="b"/>
            <a:pathLst>
              <a:path w="18288006" h="6304362">
                <a:moveTo>
                  <a:pt x="0" y="0"/>
                </a:moveTo>
                <a:lnTo>
                  <a:pt x="18288006" y="0"/>
                </a:lnTo>
                <a:lnTo>
                  <a:pt x="18288006" y="6304362"/>
                </a:lnTo>
                <a:lnTo>
                  <a:pt x="0" y="6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85800" y="5415642"/>
            <a:ext cx="18288006" cy="6741916"/>
          </a:xfrm>
          <a:custGeom>
            <a:avLst/>
            <a:gdLst/>
            <a:ahLst/>
            <a:cxnLst/>
            <a:rect l="l" t="t" r="r" b="b"/>
            <a:pathLst>
              <a:path w="18288006" h="6741916">
                <a:moveTo>
                  <a:pt x="0" y="0"/>
                </a:moveTo>
                <a:lnTo>
                  <a:pt x="18288006" y="0"/>
                </a:lnTo>
                <a:lnTo>
                  <a:pt x="18288006" y="6741916"/>
                </a:lnTo>
                <a:lnTo>
                  <a:pt x="0" y="674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64990" y="1949989"/>
            <a:ext cx="8742025" cy="6563501"/>
          </a:xfrm>
          <a:custGeom>
            <a:avLst/>
            <a:gdLst/>
            <a:ahLst/>
            <a:cxnLst/>
            <a:rect l="l" t="t" r="r" b="b"/>
            <a:pathLst>
              <a:path w="8742025" h="6563501">
                <a:moveTo>
                  <a:pt x="0" y="0"/>
                </a:moveTo>
                <a:lnTo>
                  <a:pt x="8742025" y="0"/>
                </a:lnTo>
                <a:lnTo>
                  <a:pt x="8742025" y="6563501"/>
                </a:lnTo>
                <a:lnTo>
                  <a:pt x="0" y="6563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6534" y="4183989"/>
            <a:ext cx="9032033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WHAT IS FACE RECOGNIOTION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730950" y="-175526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2250" y="792619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57890" y="5626036"/>
            <a:ext cx="14641230" cy="3338333"/>
            <a:chOff x="0" y="0"/>
            <a:chExt cx="19521640" cy="4451110"/>
          </a:xfrm>
        </p:grpSpPr>
        <p:grpSp>
          <p:nvGrpSpPr>
            <p:cNvPr id="5" name="Group 5"/>
            <p:cNvGrpSpPr/>
            <p:nvPr/>
          </p:nvGrpSpPr>
          <p:grpSpPr>
            <a:xfrm>
              <a:off x="211594" y="0"/>
              <a:ext cx="19098452" cy="4451110"/>
              <a:chOff x="0" y="0"/>
              <a:chExt cx="3772534" cy="8792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772534" cy="879232"/>
              </a:xfrm>
              <a:custGeom>
                <a:avLst/>
                <a:gdLst/>
                <a:ahLst/>
                <a:cxnLst/>
                <a:rect l="l" t="t" r="r" b="b"/>
                <a:pathLst>
                  <a:path w="3772534" h="879232">
                    <a:moveTo>
                      <a:pt x="27025" y="0"/>
                    </a:moveTo>
                    <a:lnTo>
                      <a:pt x="3745509" y="0"/>
                    </a:lnTo>
                    <a:cubicBezTo>
                      <a:pt x="3760434" y="0"/>
                      <a:pt x="3772534" y="12099"/>
                      <a:pt x="3772534" y="27025"/>
                    </a:cubicBezTo>
                    <a:lnTo>
                      <a:pt x="3772534" y="852207"/>
                    </a:lnTo>
                    <a:cubicBezTo>
                      <a:pt x="3772534" y="867132"/>
                      <a:pt x="3760434" y="879232"/>
                      <a:pt x="3745509" y="879232"/>
                    </a:cubicBezTo>
                    <a:lnTo>
                      <a:pt x="27025" y="879232"/>
                    </a:lnTo>
                    <a:cubicBezTo>
                      <a:pt x="12099" y="879232"/>
                      <a:pt x="0" y="867132"/>
                      <a:pt x="0" y="852207"/>
                    </a:cubicBezTo>
                    <a:lnTo>
                      <a:pt x="0" y="27025"/>
                    </a:lnTo>
                    <a:cubicBezTo>
                      <a:pt x="0" y="12099"/>
                      <a:pt x="12099" y="0"/>
                      <a:pt x="27025" y="0"/>
                    </a:cubicBezTo>
                    <a:close/>
                  </a:path>
                </a:pathLst>
              </a:custGeom>
              <a:solidFill>
                <a:srgbClr val="325D79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772534" cy="9173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510548"/>
              <a:ext cx="19521640" cy="3468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0414" lvl="1" indent="-410207" algn="l">
                <a:lnSpc>
                  <a:spcPts val="4103"/>
                </a:lnSpc>
                <a:buFont typeface="Arial"/>
                <a:buChar char="•"/>
              </a:pPr>
              <a:r>
                <a:rPr lang="en-US" sz="3799" b="1">
                  <a:solidFill>
                    <a:srgbClr val="011224"/>
                  </a:solidFill>
                  <a:latin typeface="Asap Bold"/>
                  <a:ea typeface="Asap Bold"/>
                  <a:cs typeface="Asap Bold"/>
                  <a:sym typeface="Asap Bold"/>
                </a:rPr>
                <a:t>Face Detection: </a:t>
              </a:r>
              <a:r>
                <a:rPr lang="en-US" sz="3799" b="1">
                  <a:solidFill>
                    <a:srgbClr val="F2F2F2"/>
                  </a:solidFill>
                  <a:latin typeface="Asap Bold"/>
                  <a:ea typeface="Asap Bold"/>
                  <a:cs typeface="Asap Bold"/>
                  <a:sym typeface="Asap Bold"/>
                </a:rPr>
                <a:t>Locating the face in an image.</a:t>
              </a:r>
            </a:p>
            <a:p>
              <a:pPr algn="l">
                <a:lnSpc>
                  <a:spcPts val="4103"/>
                </a:lnSpc>
              </a:pPr>
              <a:endParaRPr lang="en-US" sz="3799" b="1">
                <a:solidFill>
                  <a:srgbClr val="F2F2F2"/>
                </a:solidFill>
                <a:latin typeface="Asap Bold"/>
                <a:ea typeface="Asap Bold"/>
                <a:cs typeface="Asap Bold"/>
                <a:sym typeface="Asap Bold"/>
              </a:endParaRPr>
            </a:p>
            <a:p>
              <a:pPr marL="820414" lvl="1" indent="-410207" algn="l">
                <a:lnSpc>
                  <a:spcPts val="4103"/>
                </a:lnSpc>
                <a:buFont typeface="Arial"/>
                <a:buChar char="•"/>
              </a:pPr>
              <a:r>
                <a:rPr lang="en-US" sz="3799" b="1">
                  <a:solidFill>
                    <a:srgbClr val="011224"/>
                  </a:solidFill>
                  <a:latin typeface="Asap Bold"/>
                  <a:ea typeface="Asap Bold"/>
                  <a:cs typeface="Asap Bold"/>
                  <a:sym typeface="Asap Bold"/>
                </a:rPr>
                <a:t>Feature Extraction: </a:t>
              </a:r>
              <a:r>
                <a:rPr lang="en-US" sz="3799" b="1">
                  <a:solidFill>
                    <a:srgbClr val="F2F2F2"/>
                  </a:solidFill>
                  <a:latin typeface="Asap Bold"/>
                  <a:ea typeface="Asap Bold"/>
                  <a:cs typeface="Asap Bold"/>
                  <a:sym typeface="Asap Bold"/>
                </a:rPr>
                <a:t>Extracting key features (like eyes, nose, etc.)</a:t>
              </a:r>
              <a:r>
                <a:rPr lang="en-US" sz="3799" b="1">
                  <a:solidFill>
                    <a:srgbClr val="011224"/>
                  </a:solidFill>
                  <a:latin typeface="Asap Bold"/>
                  <a:ea typeface="Asap Bold"/>
                  <a:cs typeface="Asap Bold"/>
                  <a:sym typeface="Asap Bold"/>
                </a:rPr>
                <a:t>.</a:t>
              </a:r>
            </a:p>
            <a:p>
              <a:pPr algn="l">
                <a:lnSpc>
                  <a:spcPts val="4103"/>
                </a:lnSpc>
              </a:pPr>
              <a:endParaRPr lang="en-US" sz="3799" b="1">
                <a:solidFill>
                  <a:srgbClr val="011224"/>
                </a:solidFill>
                <a:latin typeface="Asap Bold"/>
                <a:ea typeface="Asap Bold"/>
                <a:cs typeface="Asap Bold"/>
                <a:sym typeface="Asap Bold"/>
              </a:endParaRPr>
            </a:p>
            <a:p>
              <a:pPr marL="820414" lvl="1" indent="-410207" algn="l">
                <a:lnSpc>
                  <a:spcPts val="4103"/>
                </a:lnSpc>
                <a:buFont typeface="Arial"/>
                <a:buChar char="•"/>
              </a:pPr>
              <a:r>
                <a:rPr lang="en-US" sz="3799" b="1">
                  <a:solidFill>
                    <a:srgbClr val="011224"/>
                  </a:solidFill>
                  <a:latin typeface="Asap Bold"/>
                  <a:ea typeface="Asap Bold"/>
                  <a:cs typeface="Asap Bold"/>
                  <a:sym typeface="Asap Bold"/>
                </a:rPr>
                <a:t>Face Recognition: </a:t>
              </a:r>
              <a:r>
                <a:rPr lang="en-US" sz="3799" b="1">
                  <a:solidFill>
                    <a:srgbClr val="F2F2F2"/>
                  </a:solidFill>
                  <a:latin typeface="Asap Bold"/>
                  <a:ea typeface="Asap Bold"/>
                  <a:cs typeface="Asap Bold"/>
                  <a:sym typeface="Asap Bold"/>
                </a:rPr>
                <a:t>Matching detected faces to known identities</a:t>
              </a:r>
              <a:r>
                <a:rPr lang="en-US" sz="3799" b="1">
                  <a:solidFill>
                    <a:srgbClr val="011224"/>
                  </a:solidFill>
                  <a:latin typeface="Asap Bold"/>
                  <a:ea typeface="Asap Bold"/>
                  <a:cs typeface="Asap Bold"/>
                  <a:sym typeface="Asap Bold"/>
                </a:rPr>
                <a:t>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3927" y="1000125"/>
            <a:ext cx="15205193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4"/>
              </a:lnSpc>
            </a:pPr>
            <a:r>
              <a:rPr lang="en-US" sz="6087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What is Face Recognition?</a:t>
            </a:r>
          </a:p>
          <a:p>
            <a:pPr algn="l">
              <a:lnSpc>
                <a:spcPts val="7304"/>
              </a:lnSpc>
            </a:pPr>
            <a:endParaRPr lang="en-US" sz="6087" b="1">
              <a:solidFill>
                <a:srgbClr val="47EBE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21900" y="2490250"/>
            <a:ext cx="15913848" cy="2058958"/>
            <a:chOff x="0" y="0"/>
            <a:chExt cx="21218464" cy="2745277"/>
          </a:xfrm>
        </p:grpSpPr>
        <p:sp>
          <p:nvSpPr>
            <p:cNvPr id="11" name="TextBox 11"/>
            <p:cNvSpPr txBox="1"/>
            <p:nvPr/>
          </p:nvSpPr>
          <p:spPr>
            <a:xfrm>
              <a:off x="2382379" y="-19050"/>
              <a:ext cx="18836085" cy="1339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spc="191">
                  <a:solidFill>
                    <a:srgbClr val="EBEAF3"/>
                  </a:solidFill>
                  <a:latin typeface="Asap"/>
                  <a:ea typeface="Asap"/>
                  <a:cs typeface="Asap"/>
                  <a:sym typeface="Asap"/>
                </a:rPr>
                <a:t>Face Recognition is a biometric technology used to identify or verify a person’s identity by comparing their facial features.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82379" y="1405427"/>
              <a:ext cx="17850843" cy="1339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</a:pPr>
              <a:r>
                <a:rPr lang="en-US" sz="3299" spc="191">
                  <a:solidFill>
                    <a:srgbClr val="EBEAF3"/>
                  </a:solidFill>
                  <a:latin typeface="Asap"/>
                  <a:ea typeface="Asap"/>
                  <a:cs typeface="Asap"/>
                  <a:sym typeface="Asap"/>
                </a:rPr>
                <a:t>It is widely used in security, authentication, and even in social media for tagging people in images.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77" y="38175"/>
              <a:ext cx="1711775" cy="1133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5499" b="1" spc="318">
                  <a:solidFill>
                    <a:srgbClr val="47EBE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89552"/>
              <a:ext cx="1711775" cy="1133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9"/>
                </a:lnSpc>
              </a:pPr>
              <a:r>
                <a:rPr lang="en-US" sz="5499" b="1" spc="318">
                  <a:solidFill>
                    <a:srgbClr val="47EBE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730950" y="-175526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2250" y="7926190"/>
            <a:ext cx="18287998" cy="4034418"/>
          </a:xfrm>
          <a:custGeom>
            <a:avLst/>
            <a:gdLst/>
            <a:ahLst/>
            <a:cxnLst/>
            <a:rect l="l" t="t" r="r" b="b"/>
            <a:pathLst>
              <a:path w="18287998" h="4034418">
                <a:moveTo>
                  <a:pt x="0" y="0"/>
                </a:moveTo>
                <a:lnTo>
                  <a:pt x="18287998" y="0"/>
                </a:lnTo>
                <a:lnTo>
                  <a:pt x="18287998" y="4034418"/>
                </a:lnTo>
                <a:lnTo>
                  <a:pt x="0" y="403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0950" y="2629300"/>
            <a:ext cx="5270774" cy="6629000"/>
            <a:chOff x="0" y="0"/>
            <a:chExt cx="1388187" cy="1745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8187" cy="1745910"/>
            </a:xfrm>
            <a:custGeom>
              <a:avLst/>
              <a:gdLst/>
              <a:ahLst/>
              <a:cxnLst/>
              <a:rect l="l" t="t" r="r" b="b"/>
              <a:pathLst>
                <a:path w="1388187" h="1745910">
                  <a:moveTo>
                    <a:pt x="73442" y="0"/>
                  </a:moveTo>
                  <a:lnTo>
                    <a:pt x="1314746" y="0"/>
                  </a:lnTo>
                  <a:cubicBezTo>
                    <a:pt x="1334224" y="0"/>
                    <a:pt x="1352904" y="7738"/>
                    <a:pt x="1366677" y="21511"/>
                  </a:cubicBezTo>
                  <a:cubicBezTo>
                    <a:pt x="1380450" y="35284"/>
                    <a:pt x="1388187" y="53964"/>
                    <a:pt x="1388187" y="73442"/>
                  </a:cubicBezTo>
                  <a:lnTo>
                    <a:pt x="1388187" y="1672467"/>
                  </a:lnTo>
                  <a:cubicBezTo>
                    <a:pt x="1388187" y="1691946"/>
                    <a:pt x="1380450" y="1710626"/>
                    <a:pt x="1366677" y="1724399"/>
                  </a:cubicBezTo>
                  <a:cubicBezTo>
                    <a:pt x="1352904" y="1738172"/>
                    <a:pt x="1334224" y="1745910"/>
                    <a:pt x="1314746" y="1745910"/>
                  </a:cubicBezTo>
                  <a:lnTo>
                    <a:pt x="73442" y="1745910"/>
                  </a:lnTo>
                  <a:cubicBezTo>
                    <a:pt x="53964" y="1745910"/>
                    <a:pt x="35284" y="1738172"/>
                    <a:pt x="21511" y="1724399"/>
                  </a:cubicBezTo>
                  <a:cubicBezTo>
                    <a:pt x="7738" y="1710626"/>
                    <a:pt x="0" y="1691946"/>
                    <a:pt x="0" y="1672467"/>
                  </a:cubicBezTo>
                  <a:lnTo>
                    <a:pt x="0" y="73442"/>
                  </a:lnTo>
                  <a:cubicBezTo>
                    <a:pt x="0" y="53964"/>
                    <a:pt x="7738" y="35284"/>
                    <a:pt x="21511" y="21511"/>
                  </a:cubicBezTo>
                  <a:cubicBezTo>
                    <a:pt x="35284" y="7738"/>
                    <a:pt x="53964" y="0"/>
                    <a:pt x="73442" y="0"/>
                  </a:cubicBezTo>
                  <a:close/>
                </a:path>
              </a:pathLst>
            </a:custGeom>
            <a:solidFill>
              <a:srgbClr val="213B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88187" cy="178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1900" y="952900"/>
            <a:ext cx="15205193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84"/>
              </a:lnSpc>
            </a:pPr>
            <a:r>
              <a:rPr lang="en-US" sz="5987" b="1">
                <a:solidFill>
                  <a:srgbClr val="47EBEB"/>
                </a:solidFill>
                <a:latin typeface="Arimo Bold"/>
                <a:ea typeface="Arimo Bold"/>
                <a:cs typeface="Arimo Bold"/>
                <a:sym typeface="Arimo Bold"/>
              </a:rPr>
              <a:t> Face Recognition Algorithm:</a:t>
            </a:r>
          </a:p>
          <a:p>
            <a:pPr algn="l">
              <a:lnSpc>
                <a:spcPts val="7184"/>
              </a:lnSpc>
            </a:pPr>
            <a:endParaRPr lang="en-US" sz="5987" b="1">
              <a:solidFill>
                <a:srgbClr val="47EBEB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556212" y="2629300"/>
            <a:ext cx="5270774" cy="6629000"/>
            <a:chOff x="0" y="0"/>
            <a:chExt cx="1388187" cy="17459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8187" cy="1745910"/>
            </a:xfrm>
            <a:custGeom>
              <a:avLst/>
              <a:gdLst/>
              <a:ahLst/>
              <a:cxnLst/>
              <a:rect l="l" t="t" r="r" b="b"/>
              <a:pathLst>
                <a:path w="1388187" h="1745910">
                  <a:moveTo>
                    <a:pt x="73442" y="0"/>
                  </a:moveTo>
                  <a:lnTo>
                    <a:pt x="1314746" y="0"/>
                  </a:lnTo>
                  <a:cubicBezTo>
                    <a:pt x="1334224" y="0"/>
                    <a:pt x="1352904" y="7738"/>
                    <a:pt x="1366677" y="21511"/>
                  </a:cubicBezTo>
                  <a:cubicBezTo>
                    <a:pt x="1380450" y="35284"/>
                    <a:pt x="1388187" y="53964"/>
                    <a:pt x="1388187" y="73442"/>
                  </a:cubicBezTo>
                  <a:lnTo>
                    <a:pt x="1388187" y="1672467"/>
                  </a:lnTo>
                  <a:cubicBezTo>
                    <a:pt x="1388187" y="1691946"/>
                    <a:pt x="1380450" y="1710626"/>
                    <a:pt x="1366677" y="1724399"/>
                  </a:cubicBezTo>
                  <a:cubicBezTo>
                    <a:pt x="1352904" y="1738172"/>
                    <a:pt x="1334224" y="1745910"/>
                    <a:pt x="1314746" y="1745910"/>
                  </a:cubicBezTo>
                  <a:lnTo>
                    <a:pt x="73442" y="1745910"/>
                  </a:lnTo>
                  <a:cubicBezTo>
                    <a:pt x="53964" y="1745910"/>
                    <a:pt x="35284" y="1738172"/>
                    <a:pt x="21511" y="1724399"/>
                  </a:cubicBezTo>
                  <a:cubicBezTo>
                    <a:pt x="7738" y="1710626"/>
                    <a:pt x="0" y="1691946"/>
                    <a:pt x="0" y="1672467"/>
                  </a:cubicBezTo>
                  <a:lnTo>
                    <a:pt x="0" y="73442"/>
                  </a:lnTo>
                  <a:cubicBezTo>
                    <a:pt x="0" y="53964"/>
                    <a:pt x="7738" y="35284"/>
                    <a:pt x="21511" y="21511"/>
                  </a:cubicBezTo>
                  <a:cubicBezTo>
                    <a:pt x="35284" y="7738"/>
                    <a:pt x="53964" y="0"/>
                    <a:pt x="73442" y="0"/>
                  </a:cubicBezTo>
                  <a:close/>
                </a:path>
              </a:pathLst>
            </a:custGeom>
            <a:solidFill>
              <a:srgbClr val="325D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88187" cy="178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79436" y="2629300"/>
            <a:ext cx="5270774" cy="6629000"/>
            <a:chOff x="0" y="0"/>
            <a:chExt cx="1388187" cy="17459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88187" cy="1745910"/>
            </a:xfrm>
            <a:custGeom>
              <a:avLst/>
              <a:gdLst/>
              <a:ahLst/>
              <a:cxnLst/>
              <a:rect l="l" t="t" r="r" b="b"/>
              <a:pathLst>
                <a:path w="1388187" h="1745910">
                  <a:moveTo>
                    <a:pt x="73442" y="0"/>
                  </a:moveTo>
                  <a:lnTo>
                    <a:pt x="1314746" y="0"/>
                  </a:lnTo>
                  <a:cubicBezTo>
                    <a:pt x="1334224" y="0"/>
                    <a:pt x="1352904" y="7738"/>
                    <a:pt x="1366677" y="21511"/>
                  </a:cubicBezTo>
                  <a:cubicBezTo>
                    <a:pt x="1380450" y="35284"/>
                    <a:pt x="1388187" y="53964"/>
                    <a:pt x="1388187" y="73442"/>
                  </a:cubicBezTo>
                  <a:lnTo>
                    <a:pt x="1388187" y="1672467"/>
                  </a:lnTo>
                  <a:cubicBezTo>
                    <a:pt x="1388187" y="1691946"/>
                    <a:pt x="1380450" y="1710626"/>
                    <a:pt x="1366677" y="1724399"/>
                  </a:cubicBezTo>
                  <a:cubicBezTo>
                    <a:pt x="1352904" y="1738172"/>
                    <a:pt x="1334224" y="1745910"/>
                    <a:pt x="1314746" y="1745910"/>
                  </a:cubicBezTo>
                  <a:lnTo>
                    <a:pt x="73442" y="1745910"/>
                  </a:lnTo>
                  <a:cubicBezTo>
                    <a:pt x="53964" y="1745910"/>
                    <a:pt x="35284" y="1738172"/>
                    <a:pt x="21511" y="1724399"/>
                  </a:cubicBezTo>
                  <a:cubicBezTo>
                    <a:pt x="7738" y="1710626"/>
                    <a:pt x="0" y="1691946"/>
                    <a:pt x="0" y="1672467"/>
                  </a:cubicBezTo>
                  <a:lnTo>
                    <a:pt x="0" y="73442"/>
                  </a:lnTo>
                  <a:cubicBezTo>
                    <a:pt x="0" y="53964"/>
                    <a:pt x="7738" y="35284"/>
                    <a:pt x="21511" y="21511"/>
                  </a:cubicBezTo>
                  <a:cubicBezTo>
                    <a:pt x="35284" y="7738"/>
                    <a:pt x="53964" y="0"/>
                    <a:pt x="73442" y="0"/>
                  </a:cubicBezTo>
                  <a:close/>
                </a:path>
              </a:pathLst>
            </a:custGeom>
            <a:solidFill>
              <a:srgbClr val="5A7F9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88187" cy="1784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6463" y="3732222"/>
            <a:ext cx="4627957" cy="396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299" b="1">
                <a:solidFill>
                  <a:srgbClr val="F2F2F2"/>
                </a:solidFill>
                <a:latin typeface="Asap Bold"/>
                <a:ea typeface="Asap Bold"/>
                <a:cs typeface="Asap Bold"/>
                <a:sym typeface="Asap Bold"/>
              </a:rPr>
              <a:t>Haar Cascade Classifier</a:t>
            </a:r>
            <a:r>
              <a:rPr lang="en-US" sz="3299">
                <a:solidFill>
                  <a:srgbClr val="F2F2F2"/>
                </a:solidFill>
                <a:latin typeface="Asap"/>
                <a:ea typeface="Asap"/>
                <a:cs typeface="Asap"/>
                <a:sym typeface="Asap"/>
              </a:rPr>
              <a:t>s</a:t>
            </a:r>
          </a:p>
          <a:p>
            <a:pPr algn="just">
              <a:lnSpc>
                <a:spcPts val="4395"/>
              </a:lnSpc>
            </a:pPr>
            <a:endParaRPr lang="en-US" sz="3299">
              <a:solidFill>
                <a:srgbClr val="F2F2F2"/>
              </a:solidFill>
              <a:latin typeface="Asap"/>
              <a:ea typeface="Asap"/>
              <a:cs typeface="Asap"/>
              <a:sym typeface="Asap"/>
            </a:endParaRPr>
          </a:p>
          <a:p>
            <a:pPr algn="just">
              <a:lnSpc>
                <a:spcPts val="4395"/>
              </a:lnSpc>
            </a:pPr>
            <a:endParaRPr lang="en-US" sz="3299">
              <a:solidFill>
                <a:srgbClr val="F2F2F2"/>
              </a:solidFill>
              <a:latin typeface="Asap"/>
              <a:ea typeface="Asap"/>
              <a:cs typeface="Asap"/>
              <a:sym typeface="Asap"/>
            </a:endParaRPr>
          </a:p>
          <a:p>
            <a:pPr algn="ctr">
              <a:lnSpc>
                <a:spcPts val="4395"/>
              </a:lnSpc>
            </a:pPr>
            <a:r>
              <a:rPr lang="en-US" sz="2799">
                <a:solidFill>
                  <a:srgbClr val="F2F2F2"/>
                </a:solidFill>
                <a:latin typeface="Asap"/>
                <a:ea typeface="Asap"/>
                <a:cs typeface="Asap"/>
                <a:sym typeface="Asap"/>
              </a:rPr>
              <a:t>These are pre-trained machine learning models that identify features characteristic of faces.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1140" y="3692974"/>
            <a:ext cx="4645720" cy="457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3299" b="1">
                <a:solidFill>
                  <a:srgbClr val="F2F2F2"/>
                </a:solidFill>
                <a:latin typeface="Asap Bold"/>
                <a:ea typeface="Asap Bold"/>
                <a:cs typeface="Asap Bold"/>
                <a:sym typeface="Asap Bold"/>
              </a:rPr>
              <a:t>Deep Learning Models</a:t>
            </a:r>
          </a:p>
          <a:p>
            <a:pPr algn="ctr">
              <a:lnSpc>
                <a:spcPts val="4563"/>
              </a:lnSpc>
            </a:pPr>
            <a:endParaRPr lang="en-US" sz="3299" b="1">
              <a:solidFill>
                <a:srgbClr val="F2F2F2"/>
              </a:solidFill>
              <a:latin typeface="Asap Bold"/>
              <a:ea typeface="Asap Bold"/>
              <a:cs typeface="Asap Bold"/>
              <a:sym typeface="Asap Bold"/>
            </a:endParaRPr>
          </a:p>
          <a:p>
            <a:pPr algn="ctr">
              <a:lnSpc>
                <a:spcPts val="4563"/>
              </a:lnSpc>
            </a:pPr>
            <a:endParaRPr lang="en-US" sz="3299" b="1">
              <a:solidFill>
                <a:srgbClr val="F2F2F2"/>
              </a:solidFill>
              <a:latin typeface="Asap Bold"/>
              <a:ea typeface="Asap Bold"/>
              <a:cs typeface="Asap Bold"/>
              <a:sym typeface="Asap Bold"/>
            </a:endParaRPr>
          </a:p>
          <a:p>
            <a:pPr algn="ctr">
              <a:lnSpc>
                <a:spcPts val="4395"/>
              </a:lnSpc>
            </a:pPr>
            <a:r>
              <a:rPr lang="en-US" sz="2799">
                <a:solidFill>
                  <a:srgbClr val="F2F2F2"/>
                </a:solidFill>
                <a:latin typeface="Asap"/>
                <a:ea typeface="Asap"/>
                <a:cs typeface="Asap"/>
                <a:sym typeface="Asap"/>
              </a:rPr>
              <a:t>OpenCV's deep learning algorithms, that enable tasks such as image classification and object detection by processing image features.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12811" y="3619922"/>
            <a:ext cx="4645720" cy="451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299" b="1">
                <a:solidFill>
                  <a:srgbClr val="F2F2F2"/>
                </a:solidFill>
                <a:latin typeface="Asap Bold"/>
                <a:ea typeface="Asap Bold"/>
                <a:cs typeface="Asap Bold"/>
                <a:sym typeface="Asap Bold"/>
              </a:rPr>
              <a:t>Real-Time Processing</a:t>
            </a:r>
          </a:p>
          <a:p>
            <a:pPr algn="ctr">
              <a:lnSpc>
                <a:spcPts val="4395"/>
              </a:lnSpc>
            </a:pPr>
            <a:endParaRPr lang="en-US" sz="3299" b="1">
              <a:solidFill>
                <a:srgbClr val="F2F2F2"/>
              </a:solidFill>
              <a:latin typeface="Asap Bold"/>
              <a:ea typeface="Asap Bold"/>
              <a:cs typeface="Asap Bold"/>
              <a:sym typeface="Asap Bold"/>
            </a:endParaRPr>
          </a:p>
          <a:p>
            <a:pPr algn="ctr">
              <a:lnSpc>
                <a:spcPts val="4395"/>
              </a:lnSpc>
            </a:pPr>
            <a:endParaRPr lang="en-US" sz="3299" b="1">
              <a:solidFill>
                <a:srgbClr val="F2F2F2"/>
              </a:solidFill>
              <a:latin typeface="Asap Bold"/>
              <a:ea typeface="Asap Bold"/>
              <a:cs typeface="Asap Bold"/>
              <a:sym typeface="Asap Bold"/>
            </a:endParaRPr>
          </a:p>
          <a:p>
            <a:pPr algn="ctr">
              <a:lnSpc>
                <a:spcPts val="4395"/>
              </a:lnSpc>
            </a:pPr>
            <a:r>
              <a:rPr lang="en-US" sz="2799">
                <a:solidFill>
                  <a:srgbClr val="F2F2F2"/>
                </a:solidFill>
                <a:latin typeface="Asap"/>
                <a:ea typeface="Asap"/>
                <a:cs typeface="Asap"/>
                <a:sym typeface="Asap"/>
              </a:rPr>
              <a:t>These algorithms are optimized for speed and accuracy, enabling near-instantaneous detection in real-time applications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58300" y="693942"/>
            <a:ext cx="9580916" cy="916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Import Libraries (cv2, os, numpy)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Load Haar Cascade for Face Detection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Define Function to Load Images from Dataset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Create LBPH Face Recognizer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Start Video Capture from Webcam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      While Video is Capturing:      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Capture Frame from Video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Convert Frame to Grayscale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Detect Faces in Frame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      For Each Detected Face: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Recognize Face using LBPH Recognizer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Compare Confidence &amp; Identify (Known/Unknown)</a:t>
            </a:r>
          </a:p>
          <a:p>
            <a:pPr marL="528475" lvl="1" indent="-264238" algn="l">
              <a:lnSpc>
                <a:spcPts val="2937"/>
              </a:lnSpc>
              <a:buFont typeface="Arial"/>
              <a:buChar char="•"/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Draw Rectangles &amp; Display Name on Frame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Display Processed Video Feed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Exit on Pressing 'q'</a:t>
            </a:r>
          </a:p>
          <a:p>
            <a:pPr algn="l">
              <a:lnSpc>
                <a:spcPts val="2937"/>
              </a:lnSpc>
            </a:pPr>
            <a:endParaRPr lang="en-US" sz="2447">
              <a:solidFill>
                <a:srgbClr val="EBEAF3"/>
              </a:solidFill>
              <a:latin typeface="Asap"/>
              <a:ea typeface="Asap"/>
              <a:cs typeface="Asap"/>
              <a:sym typeface="Asap"/>
            </a:endParaRPr>
          </a:p>
          <a:p>
            <a:pPr algn="l">
              <a:lnSpc>
                <a:spcPts val="2937"/>
              </a:lnSpc>
            </a:pPr>
            <a:r>
              <a:rPr lang="en-US" sz="2447">
                <a:solidFill>
                  <a:srgbClr val="EBEAF3"/>
                </a:solidFill>
                <a:latin typeface="Asap"/>
                <a:ea typeface="Asap"/>
                <a:cs typeface="Asap"/>
                <a:sym typeface="Asap"/>
              </a:rPr>
              <a:t>Release Video Capture Resources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8019957" y="0"/>
            <a:ext cx="0" cy="10287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>
            <a:off x="8229507" y="0"/>
            <a:ext cx="0" cy="10287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-7983407" y="7476267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0" y="0"/>
                </a:moveTo>
                <a:lnTo>
                  <a:pt x="20943994" y="0"/>
                </a:lnTo>
                <a:lnTo>
                  <a:pt x="20943994" y="4755348"/>
                </a:lnTo>
                <a:lnTo>
                  <a:pt x="0" y="475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6902013" y="-2646161"/>
            <a:ext cx="20943994" cy="4755348"/>
          </a:xfrm>
          <a:custGeom>
            <a:avLst/>
            <a:gdLst/>
            <a:ahLst/>
            <a:cxnLst/>
            <a:rect l="l" t="t" r="r" b="b"/>
            <a:pathLst>
              <a:path w="20943994" h="4755348">
                <a:moveTo>
                  <a:pt x="20943994" y="0"/>
                </a:moveTo>
                <a:lnTo>
                  <a:pt x="0" y="0"/>
                </a:lnTo>
                <a:lnTo>
                  <a:pt x="0" y="4755348"/>
                </a:lnTo>
                <a:lnTo>
                  <a:pt x="20943994" y="4755348"/>
                </a:lnTo>
                <a:lnTo>
                  <a:pt x="2094399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732" y="3964577"/>
            <a:ext cx="6735750" cy="4497673"/>
          </a:xfrm>
          <a:custGeom>
            <a:avLst/>
            <a:gdLst/>
            <a:ahLst/>
            <a:cxnLst/>
            <a:rect l="l" t="t" r="r" b="b"/>
            <a:pathLst>
              <a:path w="6735750" h="4497673">
                <a:moveTo>
                  <a:pt x="0" y="0"/>
                </a:moveTo>
                <a:lnTo>
                  <a:pt x="6735750" y="0"/>
                </a:lnTo>
                <a:lnTo>
                  <a:pt x="6735750" y="4497673"/>
                </a:lnTo>
                <a:lnTo>
                  <a:pt x="0" y="449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51374" y="1323375"/>
            <a:ext cx="45084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FLOW OF</a:t>
            </a:r>
          </a:p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  THE CODE..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73603">
            <a:off x="-10492900" y="4309274"/>
            <a:ext cx="26422946" cy="5999350"/>
          </a:xfrm>
          <a:custGeom>
            <a:avLst/>
            <a:gdLst/>
            <a:ahLst/>
            <a:cxnLst/>
            <a:rect l="l" t="t" r="r" b="b"/>
            <a:pathLst>
              <a:path w="26422946" h="5999350">
                <a:moveTo>
                  <a:pt x="0" y="0"/>
                </a:moveTo>
                <a:lnTo>
                  <a:pt x="26422946" y="0"/>
                </a:lnTo>
                <a:lnTo>
                  <a:pt x="26422946" y="5999350"/>
                </a:lnTo>
                <a:lnTo>
                  <a:pt x="0" y="5999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00000">
            <a:off x="-11273100" y="-3370956"/>
            <a:ext cx="18288008" cy="6741918"/>
          </a:xfrm>
          <a:custGeom>
            <a:avLst/>
            <a:gdLst/>
            <a:ahLst/>
            <a:cxnLst/>
            <a:rect l="l" t="t" r="r" b="b"/>
            <a:pathLst>
              <a:path w="18288008" h="6741918">
                <a:moveTo>
                  <a:pt x="0" y="0"/>
                </a:moveTo>
                <a:lnTo>
                  <a:pt x="18288008" y="0"/>
                </a:lnTo>
                <a:lnTo>
                  <a:pt x="18288008" y="6741918"/>
                </a:lnTo>
                <a:lnTo>
                  <a:pt x="0" y="674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11869" y="2622649"/>
            <a:ext cx="9296550" cy="468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40"/>
              </a:lnSpc>
            </a:pPr>
            <a:r>
              <a:rPr lang="en-US" sz="15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THANK</a:t>
            </a:r>
          </a:p>
          <a:p>
            <a:pPr algn="l">
              <a:lnSpc>
                <a:spcPts val="18240"/>
              </a:lnSpc>
            </a:pPr>
            <a:r>
              <a:rPr lang="en-US" sz="15200" b="1">
                <a:solidFill>
                  <a:srgbClr val="EBEAF3"/>
                </a:solidFill>
                <a:latin typeface="Arimo Bold"/>
                <a:ea typeface="Arimo Bold"/>
                <a:cs typeface="Arimo Bold"/>
                <a:sym typeface="Arimo Bold"/>
              </a:rPr>
              <a:t>     YOU 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Custom</PresentationFormat>
  <Paragraphs>84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Asap Bold</vt:lpstr>
      <vt:lpstr>Arimo Bold</vt:lpstr>
      <vt:lpstr>Arimo</vt:lpstr>
      <vt:lpstr>Arial</vt:lpstr>
      <vt:lpstr>Asap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FACE_RECOGNITION.pptx</dc:title>
  <cp:lastModifiedBy>Nainesh Patankar</cp:lastModifiedBy>
  <cp:revision>1</cp:revision>
  <dcterms:created xsi:type="dcterms:W3CDTF">2006-08-16T00:00:00Z</dcterms:created>
  <dcterms:modified xsi:type="dcterms:W3CDTF">2024-10-09T03:57:48Z</dcterms:modified>
  <dc:identifier>DAGTA7bhuAU</dc:identifier>
</cp:coreProperties>
</file>